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  <p:sldMasterId id="2147484320" r:id="rId3"/>
  </p:sldMasterIdLst>
  <p:notesMasterIdLst>
    <p:notesMasterId r:id="rId24"/>
  </p:notesMasterIdLst>
  <p:handoutMasterIdLst>
    <p:handoutMasterId r:id="rId25"/>
  </p:handoutMasterIdLst>
  <p:sldIdLst>
    <p:sldId id="324" r:id="rId4"/>
    <p:sldId id="325" r:id="rId5"/>
    <p:sldId id="328" r:id="rId6"/>
    <p:sldId id="331" r:id="rId7"/>
    <p:sldId id="345" r:id="rId8"/>
    <p:sldId id="329" r:id="rId9"/>
    <p:sldId id="332" r:id="rId10"/>
    <p:sldId id="333" r:id="rId11"/>
    <p:sldId id="334" r:id="rId12"/>
    <p:sldId id="350" r:id="rId13"/>
    <p:sldId id="337" r:id="rId14"/>
    <p:sldId id="278" r:id="rId15"/>
    <p:sldId id="342" r:id="rId16"/>
    <p:sldId id="343" r:id="rId17"/>
    <p:sldId id="344" r:id="rId18"/>
    <p:sldId id="335" r:id="rId19"/>
    <p:sldId id="352" r:id="rId20"/>
    <p:sldId id="351" r:id="rId21"/>
    <p:sldId id="346" r:id="rId22"/>
    <p:sldId id="354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B7"/>
    <a:srgbClr val="CCECFF"/>
    <a:srgbClr val="D8EEC0"/>
    <a:srgbClr val="CCFF99"/>
    <a:srgbClr val="BAE18F"/>
    <a:srgbClr val="008000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77" autoAdjust="0"/>
  </p:normalViewPr>
  <p:slideViewPr>
    <p:cSldViewPr>
      <p:cViewPr varScale="1">
        <p:scale>
          <a:sx n="82" d="100"/>
          <a:sy n="82" d="100"/>
        </p:scale>
        <p:origin x="11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FFCADF-E2CB-49DF-BF00-D64BCFD960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888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8" tIns="46589" rIns="93178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8" tIns="46589" rIns="93178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8" tIns="46589" rIns="93178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8" tIns="46589" rIns="93178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8" tIns="46589" rIns="93178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630C7F-69A7-4955-AF7C-69F1B78B39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8461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30C7F-69A7-4955-AF7C-69F1B78B390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81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8751AA-E6CF-48A2-AF71-41D61A3D80C4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4" tIns="46547" rIns="93094" bIns="46547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35B7DA8-7183-4B44-A324-7E95A5816CE7}" type="slidenum">
              <a:rPr lang="en-US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3437" cy="3482975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6425"/>
            <a:ext cx="5146675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4" tIns="46547" rIns="93094" bIns="46547"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8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D68B-299A-4FC4-B9B7-F0B71CB184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92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8A7A0-BA4A-419D-A365-227152588E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19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054EF-2F20-42EE-9421-8116982110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756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6004-D53C-409A-88E7-CF37E0EF26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843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D2CB6-36C8-432E-A5B7-B1C22CFCCA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607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7F36E-6812-4CC1-AECF-18E0B10C27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661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954B-91B0-4B78-BAA9-54F77F27EF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926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B1DC-005C-4A0F-8D2C-112A5437C3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3501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666F-5D3A-4CDC-A704-C5CD54CC89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978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2E085-19D3-4AEC-9FAE-E6FB02C4F2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89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78D2D-3590-43EC-A6F9-8895E116C4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14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6BA-5103-4232-A931-D3A787FBD2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750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1F3EC-A36D-4401-B370-BD49F09821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0025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1FCDA-3B4B-47D7-AF11-147C9CFE2F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27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5C98-7688-401A-9063-8A0999C416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1964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DC86004-D53C-409A-88E7-CF37E0EF26F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FFD2CB6-36C8-432E-A5B7-B1C22CFCCA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7F36E-6812-4CC1-AECF-18E0B10C27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954B-91B0-4B78-BAA9-54F77F27EFF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57AB1DC-005C-4A0F-8D2C-112A5437C3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2666F-5D3A-4CDC-A704-C5CD54CC89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2E085-19D3-4AEC-9FAE-E6FB02C4F24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1ACAE-829F-4169-8310-60AFCF58B2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9710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78D2D-3590-43EC-A6F9-8895E116C4C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1F3EC-A36D-4401-B370-BD49F09821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1FCDA-3B4B-47D7-AF11-147C9CFE2F4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25C98-7688-401A-9063-8A0999C416C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F8B40-2DB3-41E9-BCA9-114287D352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950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995F-837B-487C-9F7C-02DF5157AF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86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F4F11-FD78-4DCB-94A7-17A3835DBA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349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7F054-4FCC-419B-AABB-1BDB0D44EA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896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FA94F-73B2-42DA-BE54-207A96FDC6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190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604A9-EBC8-47C3-ADC3-217C1742BF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257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DB8D04-A7B4-452D-8B33-4753F13519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8498EE-7434-43DE-90BE-D406C3A96A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2DB8D04-A7B4-452D-8B33-4753F13519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690688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The </a:t>
            </a:r>
            <a:r>
              <a:rPr lang="en-US" altLang="en-US" sz="48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Profession </a:t>
            </a:r>
          </a:p>
          <a:p>
            <a:pPr algn="ctr">
              <a:defRPr/>
            </a:pPr>
            <a:r>
              <a:rPr lang="en-US" altLang="en-US" sz="48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of </a:t>
            </a:r>
            <a:endParaRPr lang="en-US" altLang="en-US" sz="4800" b="1" kern="0" dirty="0">
              <a:solidFill>
                <a:schemeClr val="tx2">
                  <a:lumMod val="75000"/>
                </a:schemeClr>
              </a:solidFill>
              <a:latin typeface="Arial"/>
              <a:ea typeface="+mj-ea"/>
              <a:cs typeface="Arial"/>
            </a:endParaRPr>
          </a:p>
          <a:p>
            <a:pPr algn="ctr">
              <a:defRPr/>
            </a:pPr>
            <a:r>
              <a:rPr lang="en-US" altLang="en-US" sz="4800" b="1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Horticultural Therapy</a:t>
            </a:r>
            <a:r>
              <a:rPr lang="en-US" altLang="en-US" sz="4400" b="1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590800" y="381000"/>
            <a:ext cx="6019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Where is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Horticultural 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Therapy </a:t>
            </a:r>
            <a:endParaRPr lang="en-US" altLang="en-US" sz="4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oursework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offered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03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838200" y="685800"/>
            <a:ext cx="7696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Colleges and Universities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Kansas State University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Nazareth College of Rochester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Rutgers, The State University of New Jersey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Colorado State University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Portland Community College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Oregon State University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Oklahoma State University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University of Tennessee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560516"/>
            <a:ext cx="3657600" cy="31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14400" y="6858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AHTA Accredited 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Certificate Programs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2209800"/>
            <a:ext cx="73914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Horticultural Therapy Institute – Denver, CO</a:t>
            </a:r>
          </a:p>
          <a:p>
            <a:pPr marL="285750" indent="-285750" eaLnBrk="1" hangingPunct="1">
              <a:spcBef>
                <a:spcPct val="0"/>
              </a:spcBef>
              <a:buClrTx/>
              <a:defRPr/>
            </a:pPr>
            <a:endParaRPr lang="en-US" alt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Legacy Health Systems – Portland, OR</a:t>
            </a:r>
          </a:p>
          <a:p>
            <a:pPr marL="285750" indent="-285750" eaLnBrk="1" hangingPunct="1">
              <a:spcBef>
                <a:spcPct val="0"/>
              </a:spcBef>
              <a:buClrTx/>
              <a:defRPr/>
            </a:pPr>
            <a:endParaRPr lang="en-US" alt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New York Botanical Garden – New York, NY</a:t>
            </a:r>
          </a:p>
          <a:p>
            <a:pPr marL="285750" indent="-285750" eaLnBrk="1" hangingPunct="1">
              <a:spcBef>
                <a:spcPct val="0"/>
              </a:spcBef>
              <a:buClrTx/>
              <a:defRPr/>
            </a:pPr>
            <a:endParaRPr lang="en-US" alt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Rutgers University – New Brunswick, NJ</a:t>
            </a:r>
          </a:p>
          <a:p>
            <a:pPr marL="285750" indent="-285750" eaLnBrk="1" hangingPunct="1">
              <a:spcBef>
                <a:spcPct val="0"/>
              </a:spcBef>
              <a:buClrTx/>
              <a:defRPr/>
            </a:pPr>
            <a:endParaRPr lang="en-US" alt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Temple University – Ambler, PA</a:t>
            </a:r>
          </a:p>
          <a:p>
            <a:pPr marL="285750" indent="-285750" eaLnBrk="1" hangingPunct="1">
              <a:spcBef>
                <a:spcPct val="0"/>
              </a:spcBef>
              <a:buClrTx/>
              <a:defRPr/>
            </a:pPr>
            <a:endParaRPr lang="en-US" alt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Delaware Valley University – Doylestown, PA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304800"/>
            <a:ext cx="22193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914400" y="1066800"/>
            <a:ext cx="7620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What 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Professional Registration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?</a:t>
            </a:r>
            <a:endParaRPr lang="en-US" altLang="en-US" sz="4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20606538">
            <a:off x="1520456" y="3603789"/>
            <a:ext cx="6058395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HTR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 rot="20299322">
            <a:off x="5766609" y="3322540"/>
            <a:ext cx="821156" cy="84884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534400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Professional Registration </a:t>
            </a:r>
          </a:p>
          <a:p>
            <a:pPr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Professional registration is:</a:t>
            </a:r>
          </a:p>
          <a:p>
            <a:pPr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 voluntary process</a:t>
            </a:r>
          </a:p>
          <a:p>
            <a:pPr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Awarded after the completion of education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and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training requirements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The professional designation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of</a:t>
            </a: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 Horticultural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Therapist –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 Registered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HTR</a:t>
            </a:r>
          </a:p>
          <a:p>
            <a:pPr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483590"/>
            <a:ext cx="3205655" cy="33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667000" y="1143000"/>
            <a:ext cx="5791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Professional 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registration </a:t>
            </a: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ensures 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that an individual has met the required education and training necessary to be a horticultural therapist.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318563"/>
            <a:ext cx="59436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Is Professional Registration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81000" y="800100"/>
            <a:ext cx="8458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What is 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Horticultural Therapy Internship?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52" y="4462463"/>
            <a:ext cx="59436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15200" cy="418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An internship is:</a:t>
            </a:r>
          </a:p>
          <a:p>
            <a:pPr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Supervised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by a Registered Horticultural Therapist, HTR or HTM.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 combination of clinical and horticulture experience – 480 hours total.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Designed to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provide experience</a:t>
            </a: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working with individuals of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all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abilities.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404" y="3748087"/>
            <a:ext cx="3584575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914400" y="838200"/>
            <a:ext cx="7391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Where does 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Horticultural Therapist work?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429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838200" y="838200"/>
            <a:ext cx="73152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Horticultural Therapists work in:</a:t>
            </a:r>
          </a:p>
          <a:p>
            <a:pPr eaLnBrk="1" hangingPunct="1">
              <a:defRPr/>
            </a:pPr>
            <a:endParaRPr lang="en-US" alt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Hospitals and Medical Centers</a:t>
            </a:r>
          </a:p>
          <a:p>
            <a:pPr eaLnBrk="1" hangingPunct="1">
              <a:defRPr/>
            </a:pPr>
            <a:endParaRPr lang="en-US" alt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Rehabilitation Centers</a:t>
            </a:r>
          </a:p>
          <a:p>
            <a:pPr eaLnBrk="1" hangingPunct="1">
              <a:defRPr/>
            </a:pPr>
            <a:endParaRPr lang="en-US" alt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Vocational Programs</a:t>
            </a:r>
          </a:p>
          <a:p>
            <a:pPr eaLnBrk="1" hangingPunct="1">
              <a:defRPr/>
            </a:pPr>
            <a:endParaRPr lang="en-US" alt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Botanical Gardens</a:t>
            </a:r>
          </a:p>
          <a:p>
            <a:pPr eaLnBrk="1" hangingPunct="1">
              <a:defRPr/>
            </a:pPr>
            <a:endParaRPr lang="en-US" alt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Schools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Residential Facilities</a:t>
            </a:r>
          </a:p>
          <a:p>
            <a:pPr eaLnBrk="1" hangingPunct="1">
              <a:defRPr/>
            </a:pPr>
            <a:endParaRPr lang="en-US" alt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Correctional Facilities</a:t>
            </a:r>
            <a:endParaRPr lang="en-US" altLang="en-US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331" y="3276600"/>
            <a:ext cx="4419600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690688"/>
            <a:ext cx="7620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400" b="1" kern="0" dirty="0">
                <a:solidFill>
                  <a:srgbClr val="0033CC"/>
                </a:solidFill>
                <a:latin typeface="Arial"/>
                <a:ea typeface="+mj-ea"/>
                <a:cs typeface="Arial"/>
              </a:rPr>
              <a:t>   </a:t>
            </a:r>
            <a:endParaRPr lang="en-US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609600" y="160020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The participation in horticultural activities that are facilitated by a registered horticultural therapist to achieve goals within a treatment</a:t>
            </a:r>
            <a:r>
              <a:rPr lang="en-US" altLang="en-US" sz="2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, rehabilitation, </a:t>
            </a: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or vocational plan.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33400" y="76200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Horticultural Therapy </a:t>
            </a:r>
            <a:endParaRPr lang="en-US" altLang="en-US" sz="36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838" y="3810000"/>
            <a:ext cx="4329113" cy="283527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87470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 more information contact: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pPr algn="ctr"/>
            <a:r>
              <a:rPr lang="en-US" sz="2400" b="1" dirty="0" smtClean="0"/>
              <a:t>The American Horticultural Therapy Association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pPr algn="ctr"/>
            <a:r>
              <a:rPr lang="en-US" sz="2400" b="1" dirty="0" smtClean="0"/>
              <a:t>www.ahta.org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818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33400" y="7620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 Brief History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1813 – Friends Hospital, the first psychiatric hospital, prescribed horticultural therapy </a:t>
            </a: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for 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treatment.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1919 – Dr. Carl Menninger, the Menninger Clinic, established the first horticultural therapist position.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1930 – horticultural therapy programs  where brought into hospitals as part of occupational therapy.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1950 – after WWII, horticulture therapy programs gained recognition in </a:t>
            </a: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veteran’s 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hospitals.  </a:t>
            </a:r>
            <a:endParaRPr lang="en-US" altLang="en-US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09600" y="609600"/>
            <a:ext cx="8153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1955 – Michigan State University awarded the first Master of Science degree in Horticultural Therapy.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1960 – the first textbook in horticultural therapy, </a:t>
            </a:r>
            <a:r>
              <a:rPr lang="en-US" altLang="en-US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Therapy through Horticulture, 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was published.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1973 – the National Council for Therapy and Rehabilitation through Horticulture (NCTRH) was created.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1975 – NCTRH began offering professional registration for horticultural therapists.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1987 – the organization changed its name to the American Horticultural Therapy Association (AHTA).</a:t>
            </a:r>
            <a:endParaRPr lang="en-US" altLang="en-US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457200" y="762000"/>
            <a:ext cx="82296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The American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Horticultural Therapy Association </a:t>
            </a:r>
            <a:endParaRPr lang="en-US" altLang="en-US" sz="4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5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AHTA</a:t>
            </a:r>
            <a:endParaRPr lang="en-US" altLang="en-US" sz="5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1" y="3162300"/>
            <a:ext cx="3657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914400" y="685800"/>
            <a:ext cx="7391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AHTA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Purpose: to advance the practice of horticulture as therapy for improving human well-being.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Mission:  to promote and advance the profession of </a:t>
            </a: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Horticultural 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Therapy as a therapeutic intervention and rehabilitative modality.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816350"/>
            <a:ext cx="76962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832" y="3383280"/>
            <a:ext cx="4091768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57200" y="1527559"/>
            <a:ext cx="8229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457200" indent="-457200" eaLnBrk="1" hangingPunct="1">
              <a:buClrTx/>
              <a:buFont typeface="Wingdings" pitchFamily="2" charset="2"/>
              <a:buChar char="Ø"/>
              <a:defRPr sz="2400" b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  <a:cs typeface="Arial" charset="0"/>
              </a:defRPr>
            </a:lvl9pPr>
          </a:lstStyle>
          <a:p>
            <a:r>
              <a:rPr lang="en-US" altLang="en-US" dirty="0"/>
              <a:t>By disseminating </a:t>
            </a:r>
            <a:r>
              <a:rPr lang="en-US" altLang="en-US" dirty="0" smtClean="0"/>
              <a:t>information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Encouraging professional </a:t>
            </a:r>
            <a:r>
              <a:rPr lang="en-US" altLang="en-US" dirty="0" smtClean="0"/>
              <a:t>growth    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Establishing professional </a:t>
            </a:r>
            <a:r>
              <a:rPr lang="en-US" altLang="en-US" dirty="0" smtClean="0"/>
              <a:t>standards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Promoting </a:t>
            </a:r>
            <a:r>
              <a:rPr lang="en-US" altLang="en-US" dirty="0" smtClean="0"/>
              <a:t>research 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Advocating for horticultural </a:t>
            </a:r>
            <a:r>
              <a:rPr lang="en-US" altLang="en-US" dirty="0" smtClean="0"/>
              <a:t>therapy 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Promoting educational </a:t>
            </a:r>
            <a:r>
              <a:rPr lang="en-US" altLang="en-US" dirty="0" smtClean="0"/>
              <a:t>opportunities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04800" y="649288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AHTA advances the profession: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838200" y="838200"/>
            <a:ext cx="7772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Who is 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Horticultural 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Therapist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34290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391400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 Horticultural Therapist:</a:t>
            </a:r>
          </a:p>
          <a:p>
            <a:pPr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Has a minimum of a bachelor’s degree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horticultural therapy, or a bachelor’s degree with additional coursework in plant science, human science, and horticultural therapy.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Has completed a 480-hour internship in horticultural therapy.</a:t>
            </a:r>
          </a:p>
          <a:p>
            <a:pPr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Is professionally registered as a horticultural therapist with the AHTA as an HTR, Horticultural Therapist-Registered. </a:t>
            </a:r>
          </a:p>
          <a:p>
            <a:pPr>
              <a:defRPr/>
            </a:pPr>
            <a:endParaRPr lang="en-US" sz="2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_0177_slid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ind_0177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177_slide 1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40661B"/>
        </a:accent1>
        <a:accent2>
          <a:srgbClr val="757A20"/>
        </a:accent2>
        <a:accent3>
          <a:srgbClr val="DFE2AE"/>
        </a:accent3>
        <a:accent4>
          <a:srgbClr val="000000"/>
        </a:accent4>
        <a:accent5>
          <a:srgbClr val="AFB8AB"/>
        </a:accent5>
        <a:accent6>
          <a:srgbClr val="696E1C"/>
        </a:accent6>
        <a:hlink>
          <a:srgbClr val="3F5924"/>
        </a:hlink>
        <a:folHlink>
          <a:srgbClr val="5859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77_slide 2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7A6A20"/>
        </a:accent1>
        <a:accent2>
          <a:srgbClr val="505E22"/>
        </a:accent2>
        <a:accent3>
          <a:srgbClr val="DFE2AE"/>
        </a:accent3>
        <a:accent4>
          <a:srgbClr val="000000"/>
        </a:accent4>
        <a:accent5>
          <a:srgbClr val="BEB9AB"/>
        </a:accent5>
        <a:accent6>
          <a:srgbClr val="48541E"/>
        </a:accent6>
        <a:hlink>
          <a:srgbClr val="70452A"/>
        </a:hlink>
        <a:folHlink>
          <a:srgbClr val="5759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77_slide 3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825331"/>
        </a:accent1>
        <a:accent2>
          <a:srgbClr val="62661B"/>
        </a:accent2>
        <a:accent3>
          <a:srgbClr val="DFE2AE"/>
        </a:accent3>
        <a:accent4>
          <a:srgbClr val="000000"/>
        </a:accent4>
        <a:accent5>
          <a:srgbClr val="C1B3AD"/>
        </a:accent5>
        <a:accent6>
          <a:srgbClr val="585C17"/>
        </a:accent6>
        <a:hlink>
          <a:srgbClr val="473E74"/>
        </a:hlink>
        <a:folHlink>
          <a:srgbClr val="743E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77_slide 4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8E5025"/>
        </a:accent1>
        <a:accent2>
          <a:srgbClr val="2D6786"/>
        </a:accent2>
        <a:accent3>
          <a:srgbClr val="DFE2AE"/>
        </a:accent3>
        <a:accent4>
          <a:srgbClr val="000000"/>
        </a:accent4>
        <a:accent5>
          <a:srgbClr val="C6B3AC"/>
        </a:accent5>
        <a:accent6>
          <a:srgbClr val="285D79"/>
        </a:accent6>
        <a:hlink>
          <a:srgbClr val="575926"/>
        </a:hlink>
        <a:folHlink>
          <a:srgbClr val="5837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77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0661B"/>
        </a:accent1>
        <a:accent2>
          <a:srgbClr val="757A20"/>
        </a:accent2>
        <a:accent3>
          <a:srgbClr val="FFFFFF"/>
        </a:accent3>
        <a:accent4>
          <a:srgbClr val="000000"/>
        </a:accent4>
        <a:accent5>
          <a:srgbClr val="AFB8AB"/>
        </a:accent5>
        <a:accent6>
          <a:srgbClr val="696E1C"/>
        </a:accent6>
        <a:hlink>
          <a:srgbClr val="3F5924"/>
        </a:hlink>
        <a:folHlink>
          <a:srgbClr val="5859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77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6A20"/>
        </a:accent1>
        <a:accent2>
          <a:srgbClr val="505E22"/>
        </a:accent2>
        <a:accent3>
          <a:srgbClr val="FFFFFF"/>
        </a:accent3>
        <a:accent4>
          <a:srgbClr val="000000"/>
        </a:accent4>
        <a:accent5>
          <a:srgbClr val="BEB9AB"/>
        </a:accent5>
        <a:accent6>
          <a:srgbClr val="48541E"/>
        </a:accent6>
        <a:hlink>
          <a:srgbClr val="70452A"/>
        </a:hlink>
        <a:folHlink>
          <a:srgbClr val="5759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77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5331"/>
        </a:accent1>
        <a:accent2>
          <a:srgbClr val="62661B"/>
        </a:accent2>
        <a:accent3>
          <a:srgbClr val="FFFFFF"/>
        </a:accent3>
        <a:accent4>
          <a:srgbClr val="000000"/>
        </a:accent4>
        <a:accent5>
          <a:srgbClr val="C1B3AD"/>
        </a:accent5>
        <a:accent6>
          <a:srgbClr val="585C17"/>
        </a:accent6>
        <a:hlink>
          <a:srgbClr val="473E74"/>
        </a:hlink>
        <a:folHlink>
          <a:srgbClr val="743E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77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E5025"/>
        </a:accent1>
        <a:accent2>
          <a:srgbClr val="2D6786"/>
        </a:accent2>
        <a:accent3>
          <a:srgbClr val="FFFFFF"/>
        </a:accent3>
        <a:accent4>
          <a:srgbClr val="000000"/>
        </a:accent4>
        <a:accent5>
          <a:srgbClr val="C6B3AC"/>
        </a:accent5>
        <a:accent6>
          <a:srgbClr val="285D79"/>
        </a:accent6>
        <a:hlink>
          <a:srgbClr val="575926"/>
        </a:hlink>
        <a:folHlink>
          <a:srgbClr val="5837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6CB39"/>
      </a:lt1>
      <a:dk2>
        <a:srgbClr val="000000"/>
      </a:dk2>
      <a:lt2>
        <a:srgbClr val="B2B2B2"/>
      </a:lt2>
      <a:accent1>
        <a:srgbClr val="7A6A20"/>
      </a:accent1>
      <a:accent2>
        <a:srgbClr val="505E22"/>
      </a:accent2>
      <a:accent3>
        <a:srgbClr val="DFE2AE"/>
      </a:accent3>
      <a:accent4>
        <a:srgbClr val="000000"/>
      </a:accent4>
      <a:accent5>
        <a:srgbClr val="BEB9AB"/>
      </a:accent5>
      <a:accent6>
        <a:srgbClr val="48541E"/>
      </a:accent6>
      <a:hlink>
        <a:srgbClr val="70452A"/>
      </a:hlink>
      <a:folHlink>
        <a:srgbClr val="57592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40661B"/>
        </a:accent1>
        <a:accent2>
          <a:srgbClr val="757A20"/>
        </a:accent2>
        <a:accent3>
          <a:srgbClr val="DFE2AE"/>
        </a:accent3>
        <a:accent4>
          <a:srgbClr val="000000"/>
        </a:accent4>
        <a:accent5>
          <a:srgbClr val="AFB8AB"/>
        </a:accent5>
        <a:accent6>
          <a:srgbClr val="696E1C"/>
        </a:accent6>
        <a:hlink>
          <a:srgbClr val="3F5924"/>
        </a:hlink>
        <a:folHlink>
          <a:srgbClr val="5859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7A6A20"/>
        </a:accent1>
        <a:accent2>
          <a:srgbClr val="505E22"/>
        </a:accent2>
        <a:accent3>
          <a:srgbClr val="DFE2AE"/>
        </a:accent3>
        <a:accent4>
          <a:srgbClr val="000000"/>
        </a:accent4>
        <a:accent5>
          <a:srgbClr val="BEB9AB"/>
        </a:accent5>
        <a:accent6>
          <a:srgbClr val="48541E"/>
        </a:accent6>
        <a:hlink>
          <a:srgbClr val="70452A"/>
        </a:hlink>
        <a:folHlink>
          <a:srgbClr val="5759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825331"/>
        </a:accent1>
        <a:accent2>
          <a:srgbClr val="62661B"/>
        </a:accent2>
        <a:accent3>
          <a:srgbClr val="DFE2AE"/>
        </a:accent3>
        <a:accent4>
          <a:srgbClr val="000000"/>
        </a:accent4>
        <a:accent5>
          <a:srgbClr val="C1B3AD"/>
        </a:accent5>
        <a:accent6>
          <a:srgbClr val="585C17"/>
        </a:accent6>
        <a:hlink>
          <a:srgbClr val="473E74"/>
        </a:hlink>
        <a:folHlink>
          <a:srgbClr val="743E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8E5025"/>
        </a:accent1>
        <a:accent2>
          <a:srgbClr val="2D6786"/>
        </a:accent2>
        <a:accent3>
          <a:srgbClr val="DFE2AE"/>
        </a:accent3>
        <a:accent4>
          <a:srgbClr val="000000"/>
        </a:accent4>
        <a:accent5>
          <a:srgbClr val="C6B3AC"/>
        </a:accent5>
        <a:accent6>
          <a:srgbClr val="285D79"/>
        </a:accent6>
        <a:hlink>
          <a:srgbClr val="575926"/>
        </a:hlink>
        <a:folHlink>
          <a:srgbClr val="5837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0661B"/>
        </a:accent1>
        <a:accent2>
          <a:srgbClr val="757A20"/>
        </a:accent2>
        <a:accent3>
          <a:srgbClr val="FFFFFF"/>
        </a:accent3>
        <a:accent4>
          <a:srgbClr val="000000"/>
        </a:accent4>
        <a:accent5>
          <a:srgbClr val="AFB8AB"/>
        </a:accent5>
        <a:accent6>
          <a:srgbClr val="696E1C"/>
        </a:accent6>
        <a:hlink>
          <a:srgbClr val="3F5924"/>
        </a:hlink>
        <a:folHlink>
          <a:srgbClr val="5859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6A20"/>
        </a:accent1>
        <a:accent2>
          <a:srgbClr val="505E22"/>
        </a:accent2>
        <a:accent3>
          <a:srgbClr val="FFFFFF"/>
        </a:accent3>
        <a:accent4>
          <a:srgbClr val="000000"/>
        </a:accent4>
        <a:accent5>
          <a:srgbClr val="BEB9AB"/>
        </a:accent5>
        <a:accent6>
          <a:srgbClr val="48541E"/>
        </a:accent6>
        <a:hlink>
          <a:srgbClr val="70452A"/>
        </a:hlink>
        <a:folHlink>
          <a:srgbClr val="5759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5331"/>
        </a:accent1>
        <a:accent2>
          <a:srgbClr val="62661B"/>
        </a:accent2>
        <a:accent3>
          <a:srgbClr val="FFFFFF"/>
        </a:accent3>
        <a:accent4>
          <a:srgbClr val="000000"/>
        </a:accent4>
        <a:accent5>
          <a:srgbClr val="C1B3AD"/>
        </a:accent5>
        <a:accent6>
          <a:srgbClr val="585C17"/>
        </a:accent6>
        <a:hlink>
          <a:srgbClr val="473E74"/>
        </a:hlink>
        <a:folHlink>
          <a:srgbClr val="743E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E5025"/>
        </a:accent1>
        <a:accent2>
          <a:srgbClr val="2D6786"/>
        </a:accent2>
        <a:accent3>
          <a:srgbClr val="FFFFFF"/>
        </a:accent3>
        <a:accent4>
          <a:srgbClr val="000000"/>
        </a:accent4>
        <a:accent5>
          <a:srgbClr val="C6B3AC"/>
        </a:accent5>
        <a:accent6>
          <a:srgbClr val="285D79"/>
        </a:accent6>
        <a:hlink>
          <a:srgbClr val="575926"/>
        </a:hlink>
        <a:folHlink>
          <a:srgbClr val="5837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ek">
  <a:themeElements>
    <a:clrScheme name="Custom 5">
      <a:dk1>
        <a:srgbClr val="76923C"/>
      </a:dk1>
      <a:lt1>
        <a:srgbClr val="C3D69B"/>
      </a:lt1>
      <a:dk2>
        <a:srgbClr val="76923C"/>
      </a:dk2>
      <a:lt2>
        <a:srgbClr val="C3D69B"/>
      </a:lt2>
      <a:accent1>
        <a:srgbClr val="C3D69B"/>
      </a:accent1>
      <a:accent2>
        <a:srgbClr val="B1C97D"/>
      </a:accent2>
      <a:accent3>
        <a:srgbClr val="CBDBA8"/>
      </a:accent3>
      <a:accent4>
        <a:srgbClr val="E5EDD3"/>
      </a:accent4>
      <a:accent5>
        <a:srgbClr val="C5D69E"/>
      </a:accent5>
      <a:accent6>
        <a:srgbClr val="ABC472"/>
      </a:accent6>
      <a:hlink>
        <a:srgbClr val="78923D"/>
      </a:hlink>
      <a:folHlink>
        <a:srgbClr val="3C491E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ind_0177_slide</Template>
  <TotalTime>0</TotalTime>
  <Words>542</Words>
  <Application>Microsoft Office PowerPoint</Application>
  <PresentationFormat>On-screen Show (4:3)</PresentationFormat>
  <Paragraphs>140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Franklin Gothic Book</vt:lpstr>
      <vt:lpstr>Franklin Gothic Medium</vt:lpstr>
      <vt:lpstr>Times New Roman</vt:lpstr>
      <vt:lpstr>Wingdings</vt:lpstr>
      <vt:lpstr>Wingdings 2</vt:lpstr>
      <vt:lpstr>ind_0177_slide</vt:lpstr>
      <vt:lpstr>1_Default Design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2017-06-06T18:32:50Z</dcterms:created>
  <dcterms:modified xsi:type="dcterms:W3CDTF">2020-10-07T18:58:03Z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